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4" r:id="rId7"/>
    <p:sldId id="265" r:id="rId8"/>
    <p:sldId id="266" r:id="rId9"/>
    <p:sldId id="270" r:id="rId10"/>
    <p:sldId id="267" r:id="rId11"/>
    <p:sldId id="268" r:id="rId12"/>
    <p:sldId id="269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 autoAdjust="0"/>
    <p:restoredTop sz="94711" autoAdjust="0"/>
  </p:normalViewPr>
  <p:slideViewPr>
    <p:cSldViewPr snapToGrid="0" snapToObjects="1">
      <p:cViewPr>
        <p:scale>
          <a:sx n="81" d="100"/>
          <a:sy n="81" d="100"/>
        </p:scale>
        <p:origin x="1426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sv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45809"/>
            <a:ext cx="7372350" cy="1798290"/>
          </a:xfrm>
        </p:spPr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lang="en-US" sz="4200" dirty="0"/>
              <a:t>Investigating Washington Dams and Aquatic Inventory &amp; Monitoring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47050"/>
            <a:ext cx="6858000" cy="572583"/>
          </a:xfrm>
        </p:spPr>
        <p:txBody>
          <a:bodyPr>
            <a:normAutofit/>
          </a:bodyPr>
          <a:lstStyle/>
          <a:p>
            <a:pPr marL="0" lvl="0" indent="0" algn="l">
              <a:lnSpc>
                <a:spcPct val="90000"/>
              </a:lnSpc>
              <a:buNone/>
            </a:pPr>
            <a:br>
              <a:rPr lang="en-US" sz="1100"/>
            </a:br>
            <a:br>
              <a:rPr lang="en-US" sz="1100"/>
            </a:br>
            <a:r>
              <a:rPr lang="en-US" sz="1100"/>
              <a:t>Jackie Van Der Hout, Andrew Friedman-Herring, &amp; Catherine Otero</a:t>
            </a:r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440464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3379" y="0"/>
            <a:ext cx="532062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2290" y="4682920"/>
            <a:ext cx="3392097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4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00107" y="4682920"/>
            <a:ext cx="4443893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5335901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07831" y="5990747"/>
            <a:ext cx="3007519" cy="365125"/>
          </a:xfrm>
        </p:spPr>
        <p:txBody>
          <a:bodyPr>
            <a:normAutofit/>
          </a:bodyPr>
          <a:lstStyle/>
          <a:p>
            <a:pPr marL="0" lvl="0" indent="0" algn="r">
              <a:spcAft>
                <a:spcPts val="600"/>
              </a:spcAft>
              <a:buNone/>
            </a:pPr>
            <a:r>
              <a:rPr lang="en-US">
                <a:solidFill>
                  <a:srgbClr val="FFFFFF">
                    <a:alpha val="80000"/>
                  </a:srgbClr>
                </a:solidFill>
              </a:rPr>
              <a:t>4/11/2022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B0448-C922-4B97-8C96-03A6C95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Water Quality Correlation Plot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ED2D6D-8E8B-4724-803F-A9ABD2931E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558" t="8799" r="32031" b="17469"/>
          <a:stretch/>
        </p:blipFill>
        <p:spPr>
          <a:xfrm>
            <a:off x="1960775" y="914731"/>
            <a:ext cx="5029200" cy="5895155"/>
          </a:xfrm>
        </p:spPr>
      </p:pic>
    </p:spTree>
    <p:extLst>
      <p:ext uri="{BB962C8B-B14F-4D97-AF65-F5344CB8AC3E}">
        <p14:creationId xmlns:p14="http://schemas.microsoft.com/office/powerpoint/2010/main" val="2104693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20C79-C545-4A75-BB1C-0665C1C80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Biodiversity and Riparian Habitat Quality Correlation Plot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6BC5E3-F8A5-4987-BA92-BECA7BDF32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628" t="13590" r="30653" b="19342"/>
          <a:stretch/>
        </p:blipFill>
        <p:spPr>
          <a:xfrm>
            <a:off x="1291471" y="1093508"/>
            <a:ext cx="5872900" cy="5800839"/>
          </a:xfrm>
        </p:spPr>
      </p:pic>
    </p:spTree>
    <p:extLst>
      <p:ext uri="{BB962C8B-B14F-4D97-AF65-F5344CB8AC3E}">
        <p14:creationId xmlns:p14="http://schemas.microsoft.com/office/powerpoint/2010/main" val="781244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7FA95-DB1F-4C6A-B208-81A782954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Watershed Function and Instream Habitat Quality Correlation Plot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530862-776E-4B9E-B356-863154920F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784" t="23184" r="35961" b="19760"/>
          <a:stretch/>
        </p:blipFill>
        <p:spPr>
          <a:xfrm>
            <a:off x="1640263" y="1417638"/>
            <a:ext cx="5580669" cy="5440362"/>
          </a:xfrm>
        </p:spPr>
      </p:pic>
    </p:spTree>
    <p:extLst>
      <p:ext uri="{BB962C8B-B14F-4D97-AF65-F5344CB8AC3E}">
        <p14:creationId xmlns:p14="http://schemas.microsoft.com/office/powerpoint/2010/main" val="744097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>
            <a:extLst>
              <a:ext uri="{FF2B5EF4-FFF2-40B4-BE49-F238E27FC236}">
                <a16:creationId xmlns:a16="http://schemas.microsoft.com/office/drawing/2014/main" id="{9264D464-898B-4908-88FD-33A83D6ED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356447" cy="1146176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b="1">
                <a:solidFill>
                  <a:schemeClr val="bg1"/>
                </a:solidFill>
              </a:rPr>
              <a:t>Next Steps</a:t>
            </a:r>
          </a:p>
        </p:txBody>
      </p:sp>
      <p:sp>
        <p:nvSpPr>
          <p:cNvPr id="16" name="Freeform: Shape 9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0502" y="2"/>
            <a:ext cx="893498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6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806499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55811"/>
            <a:ext cx="5486400" cy="4121152"/>
          </a:xfrm>
        </p:spPr>
        <p:txBody>
          <a:bodyPr>
            <a:normAutofit/>
          </a:bodyPr>
          <a:lstStyle/>
          <a:p>
            <a:pPr lvl="1"/>
            <a:r>
              <a:rPr lang="en-US" sz="2100" dirty="0"/>
              <a:t>Running an AIC</a:t>
            </a:r>
          </a:p>
          <a:p>
            <a:pPr lvl="1"/>
            <a:r>
              <a:rPr lang="en-US" sz="2100" dirty="0"/>
              <a:t>Running regressions</a:t>
            </a:r>
          </a:p>
          <a:p>
            <a:pPr lvl="1"/>
            <a:r>
              <a:rPr lang="en-US" sz="2100" dirty="0"/>
              <a:t>Calculating flowline distances with </a:t>
            </a:r>
            <a:r>
              <a:rPr lang="en-US" sz="2100" dirty="0" err="1"/>
              <a:t>NHDtoolsplus</a:t>
            </a:r>
            <a:endParaRPr lang="en-US" sz="2100" dirty="0"/>
          </a:p>
          <a:p>
            <a:pPr lvl="1"/>
            <a:r>
              <a:rPr lang="en-US" sz="2100" dirty="0"/>
              <a:t>Comparing on AIM variables between sample site catchments on the basis of # of dams, dams / square mile, and flowline distance to dams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2989" y="1690688"/>
            <a:ext cx="2751011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22" y="365760"/>
            <a:ext cx="7025402" cy="118872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b="1"/>
              <a:t>Research Questions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23075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9144000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728740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0022" y="2176272"/>
            <a:ext cx="7025403" cy="4041648"/>
          </a:xfrm>
        </p:spPr>
        <p:txBody>
          <a:bodyPr anchor="t">
            <a:normAutofit/>
          </a:bodyPr>
          <a:lstStyle/>
          <a:p>
            <a:pPr lvl="1"/>
            <a:r>
              <a:rPr lang="en-US" sz="2100"/>
              <a:t>How many dams are upstream of the gage sites?</a:t>
            </a:r>
          </a:p>
          <a:p>
            <a:pPr lvl="1"/>
            <a:r>
              <a:rPr lang="en-US" sz="2100"/>
              <a:t>How do the variables measured at each gage site correlate?</a:t>
            </a:r>
          </a:p>
          <a:p>
            <a:pPr lvl="1"/>
            <a:r>
              <a:rPr lang="en-US" sz="2100"/>
              <a:t>How do the number of dams correlate with the AIM variables?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lang="en-US" sz="2100" b="1" i="1"/>
              <a:t>Why ask?</a:t>
            </a:r>
          </a:p>
          <a:p>
            <a:pPr lvl="1"/>
            <a:r>
              <a:rPr lang="en-US" sz="2100"/>
              <a:t>See the extent of the damming in Washington</a:t>
            </a:r>
          </a:p>
          <a:p>
            <a:pPr lvl="1"/>
            <a:r>
              <a:rPr lang="en-US" sz="2100"/>
              <a:t>See the impact of dams on AIM variables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22" y="365760"/>
            <a:ext cx="7025402" cy="118872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b="1" dirty="0"/>
              <a:t>Data Used</a:t>
            </a:r>
            <a:endParaRPr b="1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23075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9144000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728740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0021" y="2028414"/>
            <a:ext cx="7025403" cy="4041648"/>
          </a:xfrm>
        </p:spPr>
        <p:txBody>
          <a:bodyPr anchor="t">
            <a:normAutofit/>
          </a:bodyPr>
          <a:lstStyle/>
          <a:p>
            <a:pPr lvl="1"/>
            <a:r>
              <a:rPr lang="en-US" sz="2100" dirty="0"/>
              <a:t>BLM Assessment, Inventory, and Monitoring (AIM) Data, 100 variables</a:t>
            </a:r>
          </a:p>
          <a:p>
            <a:pPr lvl="1"/>
            <a:r>
              <a:rPr lang="en-US" sz="2100" dirty="0"/>
              <a:t>Washington State Department of Ecology Inventory of Statewide Dams</a:t>
            </a:r>
          </a:p>
          <a:p>
            <a:pPr lvl="1"/>
            <a:r>
              <a:rPr lang="en-US" sz="2100" dirty="0"/>
              <a:t>National Hydrography Dataset of Flowlines and Catchments, developed by the US EPA and USGS</a:t>
            </a: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128F9FA-1AE6-443B-8BA7-00F5F8D2C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538" y="4347210"/>
            <a:ext cx="2162175" cy="81915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F94B12D-595A-4032-9EC2-1E0A147C6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9681" y="5437573"/>
            <a:ext cx="3613265" cy="1264979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FF374029-3CA7-4241-A820-4BDFBA97A1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539" y="5369792"/>
            <a:ext cx="2162175" cy="121081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9164BA2-CB34-4307-8751-5004494F44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3919" y="4229993"/>
            <a:ext cx="2987299" cy="10135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64D464-898B-4908-88FD-33A83D6ED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356447" cy="1146176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b="1">
                <a:solidFill>
                  <a:schemeClr val="bg1"/>
                </a:solidFill>
              </a:rPr>
              <a:t>Data Wrangling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0502" y="2"/>
            <a:ext cx="893498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806499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55811"/>
            <a:ext cx="5486400" cy="4121152"/>
          </a:xfrm>
        </p:spPr>
        <p:txBody>
          <a:bodyPr>
            <a:normAutofit/>
          </a:bodyPr>
          <a:lstStyle/>
          <a:p>
            <a:pPr lvl="1"/>
            <a:r>
              <a:rPr lang="en-US" sz="2100" dirty="0"/>
              <a:t>Data scraping publicly available geospatial data for AIM and dam data</a:t>
            </a:r>
          </a:p>
          <a:p>
            <a:pPr lvl="1"/>
            <a:r>
              <a:rPr lang="en-US" sz="2100" dirty="0"/>
              <a:t>Using </a:t>
            </a:r>
            <a:r>
              <a:rPr lang="en-US" sz="2100" dirty="0" err="1"/>
              <a:t>NHDplustools</a:t>
            </a:r>
            <a:r>
              <a:rPr lang="en-US" sz="2100" dirty="0"/>
              <a:t> package to extract hydro data from the NHD</a:t>
            </a:r>
          </a:p>
          <a:p>
            <a:pPr lvl="1"/>
            <a:r>
              <a:rPr lang="en-US" sz="2100" dirty="0"/>
              <a:t>Custom functions &amp; for loops</a:t>
            </a:r>
          </a:p>
          <a:p>
            <a:pPr lvl="1"/>
            <a:r>
              <a:rPr lang="en-US" sz="2100" dirty="0"/>
              <a:t>Data wrangling &amp; scraping comprised a large amount of our work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2989" y="1690688"/>
            <a:ext cx="2751011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956841"/>
          </a:xfrm>
        </p:spPr>
        <p:txBody>
          <a:bodyPr anchor="b">
            <a:normAutofit/>
          </a:bodyPr>
          <a:lstStyle/>
          <a:p>
            <a:pPr marL="0" lvl="0" indent="0">
              <a:buNone/>
            </a:pPr>
            <a:r>
              <a:rPr lang="en-US" sz="4700" b="1"/>
              <a:t>Analysis of the Data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  <a:gd name="connsiteX0" fmla="*/ 0 w 2606040"/>
              <a:gd name="connsiteY0" fmla="*/ 0 h 18288"/>
              <a:gd name="connsiteX1" fmla="*/ 599389 w 2606040"/>
              <a:gd name="connsiteY1" fmla="*/ 0 h 18288"/>
              <a:gd name="connsiteX2" fmla="*/ 1303020 w 2606040"/>
              <a:gd name="connsiteY2" fmla="*/ 0 h 18288"/>
              <a:gd name="connsiteX3" fmla="*/ 1876349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80590 w 2606040"/>
              <a:gd name="connsiteY6" fmla="*/ 18288 h 18288"/>
              <a:gd name="connsiteX7" fmla="*/ 1276960 w 2606040"/>
              <a:gd name="connsiteY7" fmla="*/ 18288 h 18288"/>
              <a:gd name="connsiteX8" fmla="*/ 65151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11079" y="-22080"/>
                  <a:pt x="479378" y="-26537"/>
                  <a:pt x="625450" y="0"/>
                </a:cubicBezTo>
                <a:cubicBezTo>
                  <a:pt x="925937" y="-4758"/>
                  <a:pt x="973176" y="15739"/>
                  <a:pt x="1224839" y="0"/>
                </a:cubicBezTo>
                <a:cubicBezTo>
                  <a:pt x="1479663" y="-11328"/>
                  <a:pt x="1566636" y="18697"/>
                  <a:pt x="1824228" y="0"/>
                </a:cubicBezTo>
                <a:cubicBezTo>
                  <a:pt x="2086799" y="-72665"/>
                  <a:pt x="2306223" y="-891"/>
                  <a:pt x="2606040" y="0"/>
                </a:cubicBezTo>
                <a:cubicBezTo>
                  <a:pt x="2606645" y="4461"/>
                  <a:pt x="2607031" y="13181"/>
                  <a:pt x="2606040" y="18288"/>
                </a:cubicBezTo>
                <a:cubicBezTo>
                  <a:pt x="2260204" y="29342"/>
                  <a:pt x="2175708" y="5614"/>
                  <a:pt x="1902409" y="18288"/>
                </a:cubicBezTo>
                <a:cubicBezTo>
                  <a:pt x="1638502" y="41064"/>
                  <a:pt x="1460923" y="-16269"/>
                  <a:pt x="1276960" y="18288"/>
                </a:cubicBezTo>
                <a:cubicBezTo>
                  <a:pt x="1057717" y="14361"/>
                  <a:pt x="867956" y="2320"/>
                  <a:pt x="677570" y="18288"/>
                </a:cubicBezTo>
                <a:cubicBezTo>
                  <a:pt x="457951" y="33373"/>
                  <a:pt x="189752" y="55388"/>
                  <a:pt x="0" y="18288"/>
                </a:cubicBezTo>
                <a:cubicBezTo>
                  <a:pt x="1586" y="13022"/>
                  <a:pt x="-95" y="4569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72759" y="3236"/>
                  <a:pt x="361166" y="-13413"/>
                  <a:pt x="599389" y="0"/>
                </a:cubicBezTo>
                <a:cubicBezTo>
                  <a:pt x="841226" y="37042"/>
                  <a:pt x="968991" y="14587"/>
                  <a:pt x="1303020" y="0"/>
                </a:cubicBezTo>
                <a:cubicBezTo>
                  <a:pt x="1643101" y="-7120"/>
                  <a:pt x="1717813" y="7213"/>
                  <a:pt x="1876349" y="0"/>
                </a:cubicBezTo>
                <a:cubicBezTo>
                  <a:pt x="2036762" y="-14138"/>
                  <a:pt x="2426397" y="-4451"/>
                  <a:pt x="2606040" y="0"/>
                </a:cubicBezTo>
                <a:cubicBezTo>
                  <a:pt x="2606314" y="8448"/>
                  <a:pt x="2606550" y="14527"/>
                  <a:pt x="2606040" y="18288"/>
                </a:cubicBezTo>
                <a:cubicBezTo>
                  <a:pt x="2344840" y="2643"/>
                  <a:pt x="2192043" y="7399"/>
                  <a:pt x="1980590" y="18288"/>
                </a:cubicBezTo>
                <a:cubicBezTo>
                  <a:pt x="1783984" y="-9745"/>
                  <a:pt x="1487673" y="45908"/>
                  <a:pt x="1276960" y="18288"/>
                </a:cubicBezTo>
                <a:cubicBezTo>
                  <a:pt x="1088134" y="-41257"/>
                  <a:pt x="877974" y="49968"/>
                  <a:pt x="651510" y="18288"/>
                </a:cubicBezTo>
                <a:cubicBezTo>
                  <a:pt x="430798" y="-27764"/>
                  <a:pt x="132889" y="-33467"/>
                  <a:pt x="0" y="18288"/>
                </a:cubicBezTo>
                <a:cubicBezTo>
                  <a:pt x="212" y="10845"/>
                  <a:pt x="-833" y="6193"/>
                  <a:pt x="0" y="0"/>
                </a:cubicBezTo>
                <a:close/>
              </a:path>
              <a:path w="2606040" h="18288" fill="none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27712" y="6878"/>
                  <a:pt x="971143" y="7084"/>
                  <a:pt x="1224839" y="0"/>
                </a:cubicBezTo>
                <a:cubicBezTo>
                  <a:pt x="1477775" y="-16815"/>
                  <a:pt x="1569904" y="19146"/>
                  <a:pt x="1824228" y="0"/>
                </a:cubicBezTo>
                <a:cubicBezTo>
                  <a:pt x="2055206" y="24867"/>
                  <a:pt x="2317192" y="-62872"/>
                  <a:pt x="2606040" y="0"/>
                </a:cubicBezTo>
                <a:cubicBezTo>
                  <a:pt x="2606166" y="3680"/>
                  <a:pt x="2606905" y="11461"/>
                  <a:pt x="2606040" y="18288"/>
                </a:cubicBezTo>
                <a:cubicBezTo>
                  <a:pt x="2234648" y="26976"/>
                  <a:pt x="2180202" y="-10361"/>
                  <a:pt x="1902409" y="18288"/>
                </a:cubicBezTo>
                <a:cubicBezTo>
                  <a:pt x="1635562" y="47194"/>
                  <a:pt x="1477339" y="4794"/>
                  <a:pt x="1276960" y="18288"/>
                </a:cubicBezTo>
                <a:cubicBezTo>
                  <a:pt x="1058094" y="66922"/>
                  <a:pt x="904206" y="-20636"/>
                  <a:pt x="677570" y="18288"/>
                </a:cubicBezTo>
                <a:cubicBezTo>
                  <a:pt x="485746" y="14713"/>
                  <a:pt x="195925" y="33005"/>
                  <a:pt x="0" y="18288"/>
                </a:cubicBezTo>
                <a:cubicBezTo>
                  <a:pt x="1168" y="12774"/>
                  <a:pt x="-229" y="374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custGeom>
                    <a:avLst/>
                    <a:gdLst>
                      <a:gd name="connsiteX0" fmla="*/ 0 w 2606040"/>
                      <a:gd name="connsiteY0" fmla="*/ 0 h 18288"/>
                      <a:gd name="connsiteX1" fmla="*/ 625450 w 2606040"/>
                      <a:gd name="connsiteY1" fmla="*/ 0 h 18288"/>
                      <a:gd name="connsiteX2" fmla="*/ 1224839 w 2606040"/>
                      <a:gd name="connsiteY2" fmla="*/ 0 h 18288"/>
                      <a:gd name="connsiteX3" fmla="*/ 1824228 w 2606040"/>
                      <a:gd name="connsiteY3" fmla="*/ 0 h 18288"/>
                      <a:gd name="connsiteX4" fmla="*/ 2606040 w 2606040"/>
                      <a:gd name="connsiteY4" fmla="*/ 0 h 18288"/>
                      <a:gd name="connsiteX5" fmla="*/ 2606040 w 2606040"/>
                      <a:gd name="connsiteY5" fmla="*/ 18288 h 18288"/>
                      <a:gd name="connsiteX6" fmla="*/ 1902409 w 2606040"/>
                      <a:gd name="connsiteY6" fmla="*/ 18288 h 18288"/>
                      <a:gd name="connsiteX7" fmla="*/ 1276960 w 2606040"/>
                      <a:gd name="connsiteY7" fmla="*/ 18288 h 18288"/>
                      <a:gd name="connsiteX8" fmla="*/ 677570 w 2606040"/>
                      <a:gd name="connsiteY8" fmla="*/ 18288 h 18288"/>
                      <a:gd name="connsiteX9" fmla="*/ 0 w 2606040"/>
                      <a:gd name="connsiteY9" fmla="*/ 18288 h 18288"/>
                      <a:gd name="connsiteX10" fmla="*/ 0 w 2606040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606040" h="18288" fill="none" extrusionOk="0">
                        <a:moveTo>
                          <a:pt x="0" y="0"/>
                        </a:moveTo>
                        <a:cubicBezTo>
                          <a:pt x="266776" y="-600"/>
                          <a:pt x="322756" y="3201"/>
                          <a:pt x="625450" y="0"/>
                        </a:cubicBezTo>
                        <a:cubicBezTo>
                          <a:pt x="928144" y="-3201"/>
                          <a:pt x="968141" y="9269"/>
                          <a:pt x="1224839" y="0"/>
                        </a:cubicBezTo>
                        <a:cubicBezTo>
                          <a:pt x="1481537" y="-9269"/>
                          <a:pt x="1569059" y="21947"/>
                          <a:pt x="1824228" y="0"/>
                        </a:cubicBezTo>
                        <a:cubicBezTo>
                          <a:pt x="2079397" y="-21947"/>
                          <a:pt x="2326053" y="-10194"/>
                          <a:pt x="2606040" y="0"/>
                        </a:cubicBezTo>
                        <a:cubicBezTo>
                          <a:pt x="2605462" y="4771"/>
                          <a:pt x="2606793" y="12323"/>
                          <a:pt x="2606040" y="18288"/>
                        </a:cubicBezTo>
                        <a:cubicBezTo>
                          <a:pt x="2256758" y="31410"/>
                          <a:pt x="2173673" y="-12878"/>
                          <a:pt x="1902409" y="18288"/>
                        </a:cubicBezTo>
                        <a:cubicBezTo>
                          <a:pt x="1631145" y="49454"/>
                          <a:pt x="1461378" y="5466"/>
                          <a:pt x="1276960" y="18288"/>
                        </a:cubicBezTo>
                        <a:cubicBezTo>
                          <a:pt x="1092542" y="31110"/>
                          <a:pt x="890442" y="13213"/>
                          <a:pt x="677570" y="18288"/>
                        </a:cubicBezTo>
                        <a:cubicBezTo>
                          <a:pt x="464698" y="23364"/>
                          <a:pt x="187648" y="35837"/>
                          <a:pt x="0" y="18288"/>
                        </a:cubicBezTo>
                        <a:cubicBezTo>
                          <a:pt x="841" y="12879"/>
                          <a:pt x="-726" y="3977"/>
                          <a:pt x="0" y="0"/>
                        </a:cubicBezTo>
                        <a:close/>
                      </a:path>
                      <a:path w="2606040" h="18288" stroke="0" extrusionOk="0">
                        <a:moveTo>
                          <a:pt x="0" y="0"/>
                        </a:moveTo>
                        <a:cubicBezTo>
                          <a:pt x="197231" y="3803"/>
                          <a:pt x="358914" y="-9291"/>
                          <a:pt x="599389" y="0"/>
                        </a:cubicBezTo>
                        <a:cubicBezTo>
                          <a:pt x="839864" y="9291"/>
                          <a:pt x="979371" y="8509"/>
                          <a:pt x="1303020" y="0"/>
                        </a:cubicBezTo>
                        <a:cubicBezTo>
                          <a:pt x="1626669" y="-8509"/>
                          <a:pt x="1726300" y="7440"/>
                          <a:pt x="1876349" y="0"/>
                        </a:cubicBezTo>
                        <a:cubicBezTo>
                          <a:pt x="2026398" y="-7440"/>
                          <a:pt x="2430712" y="17957"/>
                          <a:pt x="2606040" y="0"/>
                        </a:cubicBezTo>
                        <a:cubicBezTo>
                          <a:pt x="2605426" y="8857"/>
                          <a:pt x="2606544" y="13619"/>
                          <a:pt x="2606040" y="18288"/>
                        </a:cubicBezTo>
                        <a:cubicBezTo>
                          <a:pt x="2393024" y="2241"/>
                          <a:pt x="2191161" y="39259"/>
                          <a:pt x="1980590" y="18288"/>
                        </a:cubicBezTo>
                        <a:cubicBezTo>
                          <a:pt x="1770019" y="-2683"/>
                          <a:pt x="1476440" y="36114"/>
                          <a:pt x="1276960" y="18288"/>
                        </a:cubicBezTo>
                        <a:cubicBezTo>
                          <a:pt x="1077480" y="463"/>
                          <a:pt x="880988" y="42125"/>
                          <a:pt x="651510" y="18288"/>
                        </a:cubicBezTo>
                        <a:cubicBezTo>
                          <a:pt x="422032" y="-5549"/>
                          <a:pt x="130744" y="-1947"/>
                          <a:pt x="0" y="18288"/>
                        </a:cubicBezTo>
                        <a:cubicBezTo>
                          <a:pt x="-487" y="10816"/>
                          <a:pt x="-839" y="605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872899"/>
            <a:ext cx="3182691" cy="3320668"/>
          </a:xfrm>
        </p:spPr>
        <p:txBody>
          <a:bodyPr>
            <a:normAutofit/>
          </a:bodyPr>
          <a:lstStyle/>
          <a:p>
            <a:pPr lvl="1"/>
            <a:r>
              <a:rPr lang="en-US" sz="1900"/>
              <a:t>Analytical approaches:</a:t>
            </a:r>
          </a:p>
          <a:p>
            <a:pPr lvl="2"/>
            <a:r>
              <a:rPr lang="en-US" sz="1900"/>
              <a:t>Correlations among and within variables</a:t>
            </a:r>
          </a:p>
          <a:p>
            <a:pPr lvl="2"/>
            <a:r>
              <a:rPr lang="en-US" sz="1900"/>
              <a:t>Geospatial tools to assess number of dams in catchments flowing into sample sites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F445E6F4-9F04-4B26-BB70-9634B2C4AC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16" r="28359" b="-1"/>
          <a:stretch/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34164-67CE-4780-B0BA-D98FE2966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801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Where are the AIM sample sites and their catchments?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27780F-B215-4E00-9F45-4C04170886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0131" b="9137"/>
          <a:stretch/>
        </p:blipFill>
        <p:spPr>
          <a:xfrm>
            <a:off x="-292229" y="1434123"/>
            <a:ext cx="8229600" cy="5901328"/>
          </a:xfrm>
        </p:spPr>
      </p:pic>
    </p:spTree>
    <p:extLst>
      <p:ext uri="{BB962C8B-B14F-4D97-AF65-F5344CB8AC3E}">
        <p14:creationId xmlns:p14="http://schemas.microsoft.com/office/powerpoint/2010/main" val="1117561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180A8-E161-49A1-8031-B601D5F88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291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Where are all of dams in </a:t>
            </a:r>
            <a:br>
              <a:rPr lang="en-US" b="1" dirty="0"/>
            </a:br>
            <a:r>
              <a:rPr lang="en-US" b="1" dirty="0"/>
              <a:t>Washington State?</a:t>
            </a:r>
            <a:br>
              <a:rPr lang="en-US" b="1" dirty="0"/>
            </a:b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1BD20D8-41E5-4131-ACD7-9FA2A063EE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471"/>
          <a:stretch/>
        </p:blipFill>
        <p:spPr>
          <a:xfrm>
            <a:off x="806360" y="1417638"/>
            <a:ext cx="7531279" cy="6278440"/>
          </a:xfrm>
        </p:spPr>
      </p:pic>
    </p:spTree>
    <p:extLst>
      <p:ext uri="{BB962C8B-B14F-4D97-AF65-F5344CB8AC3E}">
        <p14:creationId xmlns:p14="http://schemas.microsoft.com/office/powerpoint/2010/main" val="1276188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38240-B30F-45A9-A53F-45AAF907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Catchments, Dams, and Sample Sites</a:t>
            </a:r>
            <a:br>
              <a:rPr lang="en-US" b="1" dirty="0"/>
            </a:b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2B5D506-C55F-4D1E-BAB3-CE35AB50B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651" y="1115130"/>
            <a:ext cx="9968845" cy="6870296"/>
          </a:xfrm>
        </p:spPr>
      </p:pic>
    </p:spTree>
    <p:extLst>
      <p:ext uri="{BB962C8B-B14F-4D97-AF65-F5344CB8AC3E}">
        <p14:creationId xmlns:p14="http://schemas.microsoft.com/office/powerpoint/2010/main" val="2621989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0BAA541-A780-428B-8989-ADA9956B8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47" y="386499"/>
            <a:ext cx="10785333" cy="750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19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271</Words>
  <Application>Microsoft Office PowerPoint</Application>
  <PresentationFormat>On-screen Show (4:3)</PresentationFormat>
  <Paragraphs>34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Investigating Washington Dams and Aquatic Inventory &amp; Monitoring Data</vt:lpstr>
      <vt:lpstr>Research Questions</vt:lpstr>
      <vt:lpstr>Data Used</vt:lpstr>
      <vt:lpstr>Data Wrangling</vt:lpstr>
      <vt:lpstr>Analysis of the Data</vt:lpstr>
      <vt:lpstr>Where are the AIM sample sites and their catchments? </vt:lpstr>
      <vt:lpstr>Where are all of dams in  Washington State? </vt:lpstr>
      <vt:lpstr>Catchments, Dams, and Sample Sites </vt:lpstr>
      <vt:lpstr>PowerPoint Presentation</vt:lpstr>
      <vt:lpstr>Water Quality Correlation Plot </vt:lpstr>
      <vt:lpstr>Biodiversity and Riparian Habitat Quality Correlation Plot </vt:lpstr>
      <vt:lpstr>Watershed Function and Instream Habitat Quality Correlation Plot 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Washington Dams and AIM Gage Sites</dc:title>
  <dc:creator>Jackie Van Der Hout, Andrew Friedman-Herring, &amp; Catherine Otero</dc:creator>
  <cp:keywords/>
  <cp:lastModifiedBy>Jackie Van Der Hout</cp:lastModifiedBy>
  <cp:revision>11</cp:revision>
  <dcterms:created xsi:type="dcterms:W3CDTF">2022-04-11T03:28:20Z</dcterms:created>
  <dcterms:modified xsi:type="dcterms:W3CDTF">2022-04-11T15:27:02Z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4/11/2022</vt:lpwstr>
  </property>
  <property fmtid="{D5CDD505-2E9C-101B-9397-08002B2CF9AE}" pid="3" name="editor_options">
    <vt:lpwstr/>
  </property>
  <property fmtid="{D5CDD505-2E9C-101B-9397-08002B2CF9AE}" pid="4" name="output">
    <vt:lpwstr>powerpoint_presentation</vt:lpwstr>
  </property>
</Properties>
</file>